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68" r:id="rId3"/>
    <p:sldId id="257" r:id="rId4"/>
    <p:sldId id="258" r:id="rId5"/>
    <p:sldId id="259" r:id="rId6"/>
    <p:sldId id="260" r:id="rId7"/>
    <p:sldId id="261" r:id="rId8"/>
    <p:sldId id="262" r:id="rId9"/>
    <p:sldId id="263" r:id="rId10"/>
    <p:sldId id="264" r:id="rId11"/>
    <p:sldId id="265" r:id="rId12"/>
    <p:sldId id="266" r:id="rId13"/>
    <p:sldId id="267" r:id="rId14"/>
    <p:sldId id="272" r:id="rId15"/>
    <p:sldId id="271"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DF85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8540" autoAdjust="0"/>
    <p:restoredTop sz="94660"/>
  </p:normalViewPr>
  <p:slideViewPr>
    <p:cSldViewPr snapToObjects="1">
      <p:cViewPr varScale="1">
        <p:scale>
          <a:sx n="98" d="100"/>
          <a:sy n="98" d="100"/>
        </p:scale>
        <p:origin x="-50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3EAA89-93A6-264D-BA9A-AAEC97FF759A}" type="datetimeFigureOut">
              <a:rPr lang="en-US" smtClean="0"/>
              <a:pPr/>
              <a:t>12/1/08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1F5C7-B60A-1040-A2B2-C24E39016E3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EAA89-93A6-264D-BA9A-AAEC97FF759A}" type="datetimeFigureOut">
              <a:rPr lang="en-US" smtClean="0"/>
              <a:pPr/>
              <a:t>12/1/08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1F5C7-B60A-1040-A2B2-C24E39016E3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EAA89-93A6-264D-BA9A-AAEC97FF759A}" type="datetimeFigureOut">
              <a:rPr lang="en-US" smtClean="0"/>
              <a:pPr/>
              <a:t>12/1/08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1F5C7-B60A-1040-A2B2-C24E39016E3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EAA89-93A6-264D-BA9A-AAEC97FF759A}" type="datetimeFigureOut">
              <a:rPr lang="en-US" smtClean="0"/>
              <a:pPr/>
              <a:t>12/1/08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1F5C7-B60A-1040-A2B2-C24E39016E3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3EAA89-93A6-264D-BA9A-AAEC97FF759A}" type="datetimeFigureOut">
              <a:rPr lang="en-US" smtClean="0"/>
              <a:pPr/>
              <a:t>12/1/08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1F5C7-B60A-1040-A2B2-C24E39016E3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3EAA89-93A6-264D-BA9A-AAEC97FF759A}" type="datetimeFigureOut">
              <a:rPr lang="en-US" smtClean="0"/>
              <a:pPr/>
              <a:t>12/1/08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01F5C7-B60A-1040-A2B2-C24E39016E3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63EAA89-93A6-264D-BA9A-AAEC97FF759A}" type="datetimeFigureOut">
              <a:rPr lang="en-US" smtClean="0"/>
              <a:pPr/>
              <a:t>12/1/08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01F5C7-B60A-1040-A2B2-C24E39016E3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3EAA89-93A6-264D-BA9A-AAEC97FF759A}" type="datetimeFigureOut">
              <a:rPr lang="en-US" smtClean="0"/>
              <a:pPr/>
              <a:t>12/1/08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01F5C7-B60A-1040-A2B2-C24E39016E3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3EAA89-93A6-264D-BA9A-AAEC97FF759A}" type="datetimeFigureOut">
              <a:rPr lang="en-US" smtClean="0"/>
              <a:pPr/>
              <a:t>12/1/08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01F5C7-B60A-1040-A2B2-C24E39016E3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3EAA89-93A6-264D-BA9A-AAEC97FF759A}" type="datetimeFigureOut">
              <a:rPr lang="en-US" smtClean="0"/>
              <a:pPr/>
              <a:t>12/1/08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01F5C7-B60A-1040-A2B2-C24E39016E3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3EAA89-93A6-264D-BA9A-AAEC97FF759A}" type="datetimeFigureOut">
              <a:rPr lang="en-US" smtClean="0"/>
              <a:pPr/>
              <a:t>12/1/08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01F5C7-B60A-1040-A2B2-C24E39016E3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0DF85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3EAA89-93A6-264D-BA9A-AAEC97FF759A}" type="datetimeFigureOut">
              <a:rPr lang="en-US" smtClean="0"/>
              <a:pPr/>
              <a:t>12/1/08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01F5C7-B60A-1040-A2B2-C24E39016E3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Louis Pasteur</a:t>
            </a:r>
            <a:br>
              <a:rPr lang="en-US" dirty="0"/>
            </a:br>
            <a:endParaRPr lang="en-US" dirty="0"/>
          </a:p>
        </p:txBody>
      </p:sp>
      <p:sp>
        <p:nvSpPr>
          <p:cNvPr id="3" name="Subtitle 2"/>
          <p:cNvSpPr>
            <a:spLocks noGrp="1"/>
          </p:cNvSpPr>
          <p:nvPr>
            <p:ph type="subTitle" idx="1"/>
          </p:nvPr>
        </p:nvSpPr>
        <p:spPr/>
        <p:txBody>
          <a:bodyPr/>
          <a:lstStyle/>
          <a:p>
            <a:r>
              <a:rPr lang="en-US" dirty="0" smtClean="0"/>
              <a:t>By Jaekyung Song</a:t>
            </a:r>
          </a:p>
          <a:p>
            <a:r>
              <a:rPr lang="en-US" dirty="0" smtClean="0"/>
              <a:t>9G</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a:t>5. “He concluded that germs in the air were able to fall unobstructed down the straight-necked flask and contaminate the broth. The other flask, however, trapped germs in its curved neck,­ preventing them from reaching the broth, which never changed color or became cloudy.”</a:t>
            </a:r>
            <a:endParaRPr lang="en-US" dirty="0"/>
          </a:p>
          <a:p>
            <a:endParaRPr lang="en-US" dirty="0"/>
          </a:p>
        </p:txBody>
      </p:sp>
      <p:pic>
        <p:nvPicPr>
          <p:cNvPr id="4" name="Picture 3"/>
          <p:cNvPicPr/>
          <p:nvPr/>
        </p:nvPicPr>
        <p:blipFill>
          <a:blip r:embed="rId2"/>
          <a:srcRect/>
          <a:stretch>
            <a:fillRect/>
          </a:stretch>
        </p:blipFill>
        <p:spPr bwMode="auto">
          <a:xfrm>
            <a:off x="4724400" y="4748213"/>
            <a:ext cx="1442720" cy="1377950"/>
          </a:xfrm>
          <a:prstGeom prst="rect">
            <a:avLst/>
          </a:prstGeom>
          <a:noFill/>
          <a:ln w="9525">
            <a:noFill/>
            <a:miter lim="800000"/>
            <a:headEnd/>
            <a:tailEnd/>
          </a:ln>
          <a:effectLst>
            <a:glow rad="88900">
              <a:schemeClr val="tx1"/>
            </a:glo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a:t>6. “If spontaneous generation had been a real phenomenon, Pasteur argued, the broth in the curved-neck flask would have eventually become </a:t>
            </a:r>
            <a:r>
              <a:rPr lang="en-US" i="1" dirty="0" err="1"/>
              <a:t>reinfected</a:t>
            </a:r>
            <a:r>
              <a:rPr lang="en-US" i="1" dirty="0"/>
              <a:t> because the germs would have spontaneously generated. But the curved-neck flask never became infected, indicating that the germs could only come from other germs.”</a:t>
            </a:r>
            <a:endParaRPr lang="en-US" dirty="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 </a:t>
            </a:r>
            <a:r>
              <a:rPr lang="en-US" dirty="0" smtClean="0"/>
              <a:t>and Crystals</a:t>
            </a:r>
            <a:endParaRPr lang="en-US" dirty="0"/>
          </a:p>
        </p:txBody>
      </p:sp>
      <p:sp>
        <p:nvSpPr>
          <p:cNvPr id="3" name="Content Placeholder 2"/>
          <p:cNvSpPr>
            <a:spLocks noGrp="1"/>
          </p:cNvSpPr>
          <p:nvPr>
            <p:ph idx="1"/>
          </p:nvPr>
        </p:nvSpPr>
        <p:spPr/>
        <p:txBody>
          <a:bodyPr/>
          <a:lstStyle/>
          <a:p>
            <a:r>
              <a:rPr lang="en-US" i="1" dirty="0"/>
              <a:t>“Pasteur separated the left and right crystal shapes from each other to form two piles of crystals: in solution one form rotated light to the left, the other to the right, while an equal mixture of the two forms canceled each other's rotation. Hence, the mixture does not rotate polarized light.”</a:t>
            </a:r>
            <a:endParaRPr lang="en-US" dirty="0"/>
          </a:p>
          <a:p>
            <a:endParaRPr lang="en-US" dirty="0"/>
          </a:p>
        </p:txBody>
      </p:sp>
      <p:pic>
        <p:nvPicPr>
          <p:cNvPr id="4" name="Picture 3"/>
          <p:cNvPicPr/>
          <p:nvPr/>
        </p:nvPicPr>
        <p:blipFill>
          <a:blip r:embed="rId2"/>
          <a:srcRect/>
          <a:stretch>
            <a:fillRect/>
          </a:stretch>
        </p:blipFill>
        <p:spPr bwMode="auto">
          <a:xfrm>
            <a:off x="4800600" y="4481512"/>
            <a:ext cx="2514600" cy="1919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Rabies and Anthrax</a:t>
            </a:r>
            <a:endParaRPr lang="en-US" dirty="0"/>
          </a:p>
        </p:txBody>
      </p:sp>
      <p:sp>
        <p:nvSpPr>
          <p:cNvPr id="3" name="Content Placeholder 2"/>
          <p:cNvSpPr>
            <a:spLocks noGrp="1"/>
          </p:cNvSpPr>
          <p:nvPr>
            <p:ph idx="1"/>
          </p:nvPr>
        </p:nvSpPr>
        <p:spPr/>
        <p:txBody>
          <a:bodyPr>
            <a:normAutofit fontScale="85000" lnSpcReduction="10000"/>
          </a:bodyPr>
          <a:lstStyle/>
          <a:p>
            <a:r>
              <a:rPr lang="en-US" i="1" dirty="0"/>
              <a:t>“…his research into pathology led to vaccinations against two deadly diseases—anthrax and rabies.</a:t>
            </a:r>
            <a:r>
              <a:rPr lang="en-US" i="1" dirty="0" smtClean="0"/>
              <a:t>”</a:t>
            </a:r>
          </a:p>
          <a:p>
            <a:r>
              <a:rPr lang="en-US" dirty="0" smtClean="0"/>
              <a:t>Injected anthrax to 40 unvaccinated sheep: </a:t>
            </a:r>
          </a:p>
          <a:p>
            <a:pPr lvl="1"/>
            <a:r>
              <a:rPr lang="en-US" dirty="0" smtClean="0"/>
              <a:t>36 died</a:t>
            </a:r>
          </a:p>
          <a:p>
            <a:pPr lvl="1"/>
            <a:r>
              <a:rPr lang="en-US" dirty="0" smtClean="0"/>
              <a:t>4 were seriously ill</a:t>
            </a:r>
          </a:p>
          <a:p>
            <a:r>
              <a:rPr lang="en-US" dirty="0" smtClean="0"/>
              <a:t>Injected anthrax to 40 vaccinated sheep:</a:t>
            </a:r>
          </a:p>
          <a:p>
            <a:pPr lvl="1"/>
            <a:r>
              <a:rPr lang="en-US" dirty="0" smtClean="0"/>
              <a:t>They were all healthy</a:t>
            </a:r>
          </a:p>
          <a:p>
            <a:r>
              <a:rPr lang="en-US" dirty="0" smtClean="0"/>
              <a:t>When a boy caught rabies, Pasteur knew he would die</a:t>
            </a:r>
          </a:p>
          <a:p>
            <a:r>
              <a:rPr lang="en-US" dirty="0" smtClean="0"/>
              <a:t>Tried his new vaccine on the boy</a:t>
            </a:r>
          </a:p>
          <a:p>
            <a:r>
              <a:rPr lang="en-US" dirty="0" smtClean="0"/>
              <a:t>The boy never become sick</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Silkworm Chaos</a:t>
            </a:r>
            <a:endParaRPr lang="en-US" dirty="0"/>
          </a:p>
        </p:txBody>
      </p:sp>
      <p:sp>
        <p:nvSpPr>
          <p:cNvPr id="3" name="Content Placeholder 2"/>
          <p:cNvSpPr>
            <a:spLocks noGrp="1"/>
          </p:cNvSpPr>
          <p:nvPr>
            <p:ph idx="1"/>
          </p:nvPr>
        </p:nvSpPr>
        <p:spPr/>
        <p:txBody>
          <a:bodyPr/>
          <a:lstStyle/>
          <a:p>
            <a:r>
              <a:rPr lang="en-US" dirty="0" smtClean="0"/>
              <a:t>Louis was told that something was killing all the silkworms</a:t>
            </a:r>
          </a:p>
          <a:p>
            <a:r>
              <a:rPr lang="en-US" dirty="0" smtClean="0"/>
              <a:t>Found that parasites were killing the silkworms</a:t>
            </a:r>
          </a:p>
          <a:p>
            <a:r>
              <a:rPr lang="en-US" dirty="0" smtClean="0"/>
              <a:t>S</a:t>
            </a:r>
            <a:r>
              <a:rPr lang="en-US" dirty="0" smtClean="0"/>
              <a:t>ave the silk industry</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on Society</a:t>
            </a:r>
            <a:endParaRPr lang="en-US" dirty="0"/>
          </a:p>
        </p:txBody>
      </p:sp>
      <p:sp>
        <p:nvSpPr>
          <p:cNvPr id="3" name="Content Placeholder 2"/>
          <p:cNvSpPr>
            <a:spLocks noGrp="1"/>
          </p:cNvSpPr>
          <p:nvPr>
            <p:ph idx="1"/>
          </p:nvPr>
        </p:nvSpPr>
        <p:spPr/>
        <p:txBody>
          <a:bodyPr/>
          <a:lstStyle/>
          <a:p>
            <a:r>
              <a:rPr lang="en-US" dirty="0" smtClean="0"/>
              <a:t>The cure saved many people</a:t>
            </a:r>
          </a:p>
          <a:p>
            <a:r>
              <a:rPr lang="en-US" dirty="0" smtClean="0"/>
              <a:t>Advanced research of </a:t>
            </a:r>
            <a:r>
              <a:rPr lang="en-US" dirty="0" smtClean="0"/>
              <a:t>microbiology</a:t>
            </a:r>
          </a:p>
          <a:p>
            <a:r>
              <a:rPr lang="en-US" dirty="0" smtClean="0"/>
              <a:t>Made discoveries </a:t>
            </a:r>
            <a:r>
              <a:rPr lang="en-US" smtClean="0"/>
              <a:t>of crystals</a:t>
            </a:r>
            <a:endParaRPr lang="en-US" smtClean="0"/>
          </a:p>
          <a:p>
            <a:r>
              <a:rPr lang="en-US" dirty="0" smtClean="0"/>
              <a:t>Saved economy from bankruptcy </a:t>
            </a:r>
            <a:endParaRPr lang="en-US" dirty="0" smtClean="0"/>
          </a:p>
          <a:p>
            <a:r>
              <a:rPr lang="en-US" dirty="0" smtClean="0"/>
              <a:t>Won Leeuwenhoek medal</a:t>
            </a:r>
          </a:p>
          <a:p>
            <a:r>
              <a:rPr lang="en-US" dirty="0" smtClean="0"/>
              <a:t>Is a Grand Croix of the Legion of Honor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Born on December 27</a:t>
            </a:r>
            <a:r>
              <a:rPr lang="en-US" baseline="30000" dirty="0" smtClean="0"/>
              <a:t>th</a:t>
            </a:r>
            <a:r>
              <a:rPr lang="en-US" dirty="0" smtClean="0"/>
              <a:t>, 1822</a:t>
            </a:r>
          </a:p>
          <a:p>
            <a:r>
              <a:rPr lang="en-US" dirty="0" smtClean="0"/>
              <a:t>Born in Jura</a:t>
            </a:r>
          </a:p>
          <a:p>
            <a:r>
              <a:rPr lang="en-US" dirty="0" smtClean="0"/>
              <a:t>Grew up in </a:t>
            </a:r>
            <a:r>
              <a:rPr lang="en-US" dirty="0" err="1" smtClean="0"/>
              <a:t>Arbois</a:t>
            </a:r>
            <a:endParaRPr lang="en-US" dirty="0" smtClean="0"/>
          </a:p>
          <a:p>
            <a:r>
              <a:rPr lang="en-US" dirty="0" smtClean="0"/>
              <a:t>Jean Pasteur, his father, was a veteran of the Napoleonic Wars</a:t>
            </a:r>
          </a:p>
          <a:p>
            <a:r>
              <a:rPr lang="en-US" dirty="0" smtClean="0"/>
              <a:t>His headmaster suggested that he go to </a:t>
            </a:r>
            <a:r>
              <a:rPr lang="en-US" dirty="0" err="1" smtClean="0"/>
              <a:t>École</a:t>
            </a:r>
            <a:r>
              <a:rPr lang="en-US" dirty="0" smtClean="0"/>
              <a:t> </a:t>
            </a:r>
            <a:r>
              <a:rPr lang="en-US" dirty="0" err="1" smtClean="0"/>
              <a:t>Normale</a:t>
            </a:r>
            <a:r>
              <a:rPr lang="en-US" dirty="0" smtClean="0"/>
              <a:t> </a:t>
            </a:r>
            <a:r>
              <a:rPr lang="en-US" dirty="0" err="1" smtClean="0"/>
              <a:t>Supérieure</a:t>
            </a:r>
            <a:endParaRPr lang="en-US" dirty="0" smtClean="0"/>
          </a:p>
          <a:p>
            <a:r>
              <a:rPr lang="en-US" dirty="0" smtClean="0"/>
              <a:t>Married Marie Laurent</a:t>
            </a:r>
          </a:p>
          <a:p>
            <a:r>
              <a:rPr lang="en-US" dirty="0" smtClean="0"/>
              <a:t>Had five children, only two survived to </a:t>
            </a:r>
            <a:r>
              <a:rPr lang="en-US" dirty="0" smtClean="0"/>
              <a:t>adulthood</a:t>
            </a:r>
          </a:p>
          <a:p>
            <a:r>
              <a:rPr lang="en-US" dirty="0" smtClean="0"/>
              <a:t>Left arm and leg became paralyzed due to shock and health problems when two of his children died</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 First Discovery</a:t>
            </a:r>
            <a:endParaRPr lang="en-US" dirty="0"/>
          </a:p>
        </p:txBody>
      </p:sp>
      <p:sp>
        <p:nvSpPr>
          <p:cNvPr id="3" name="Content Placeholder 2"/>
          <p:cNvSpPr>
            <a:spLocks noGrp="1"/>
          </p:cNvSpPr>
          <p:nvPr>
            <p:ph idx="1"/>
          </p:nvPr>
        </p:nvSpPr>
        <p:spPr/>
        <p:txBody>
          <a:bodyPr>
            <a:normAutofit fontScale="70000" lnSpcReduction="20000"/>
          </a:bodyPr>
          <a:lstStyle/>
          <a:p>
            <a:r>
              <a:rPr lang="en-US" i="1" dirty="0"/>
              <a:t>“Pasteur's professors and fellow students were heavily involved in the study of crystals (clear, colorless glass) and their effects on light. Pasteur himself quickly focused on the study of crystals suspended in tartaric and </a:t>
            </a:r>
            <a:r>
              <a:rPr lang="en-US" i="1" dirty="0" err="1"/>
              <a:t>racemic</a:t>
            </a:r>
            <a:r>
              <a:rPr lang="en-US" i="1" dirty="0"/>
              <a:t> acids (both of which are formed in the process of making wine). His doctoral research led him to his first major discovery. While tartaric and </a:t>
            </a:r>
            <a:r>
              <a:rPr lang="en-US" i="1" dirty="0" err="1"/>
              <a:t>racemic</a:t>
            </a:r>
            <a:r>
              <a:rPr lang="en-US" i="1" dirty="0"/>
              <a:t> acids have identical chemical structure, the crystals in the two have different effects on polarized light. Pasteur was curious about how this could be, given their identical chemical structure. A closer study of both acids led Pasteur to the realization that </a:t>
            </a:r>
            <a:r>
              <a:rPr lang="en-US" i="1" dirty="0" err="1"/>
              <a:t>racemic</a:t>
            </a:r>
            <a:r>
              <a:rPr lang="en-US" i="1" dirty="0"/>
              <a:t> acid contained two different crystals: one was chemically identical to those in tartaric acid, the other had a chemical structure that was the mirror image of the former. This structural difference accounted for their different effects on light. It was this discovery of mirror-image molecules that first established Pasteur's scientific reputation.”</a:t>
            </a:r>
            <a:endParaRPr lang="en-US"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It Means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Pasteur was curious of acids on crystals and light</a:t>
            </a:r>
          </a:p>
          <a:p>
            <a:r>
              <a:rPr lang="en-US" dirty="0" smtClean="0"/>
              <a:t>Put crystals into two different acids: Tartaric and </a:t>
            </a:r>
            <a:r>
              <a:rPr lang="en-US" dirty="0" err="1" smtClean="0"/>
              <a:t>racemic</a:t>
            </a:r>
            <a:r>
              <a:rPr lang="en-US" dirty="0" smtClean="0"/>
              <a:t> acid</a:t>
            </a:r>
          </a:p>
          <a:p>
            <a:r>
              <a:rPr lang="en-US" dirty="0" smtClean="0"/>
              <a:t>Even though the two acids had similar chemical structure, the crystal would have different effects on polar light when put in different acids</a:t>
            </a:r>
          </a:p>
          <a:p>
            <a:r>
              <a:rPr lang="en-US" dirty="0" smtClean="0"/>
              <a:t>Closer study revealed that </a:t>
            </a:r>
            <a:r>
              <a:rPr lang="en-US" dirty="0" err="1" smtClean="0"/>
              <a:t>racemic</a:t>
            </a:r>
            <a:r>
              <a:rPr lang="en-US" dirty="0" smtClean="0"/>
              <a:t> was made of 2 crystals: a crystal similar to Tartaric, and a mirror image of the former</a:t>
            </a:r>
          </a:p>
          <a:p>
            <a:r>
              <a:rPr lang="en-US" dirty="0" smtClean="0"/>
              <a:t>Discovery of mirror image molecules boosted his reputation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 Second Discovery</a:t>
            </a:r>
            <a:endParaRPr lang="en-US" dirty="0"/>
          </a:p>
        </p:txBody>
      </p:sp>
      <p:sp>
        <p:nvSpPr>
          <p:cNvPr id="3" name="Content Placeholder 2"/>
          <p:cNvSpPr>
            <a:spLocks noGrp="1"/>
          </p:cNvSpPr>
          <p:nvPr>
            <p:ph idx="1"/>
          </p:nvPr>
        </p:nvSpPr>
        <p:spPr/>
        <p:txBody>
          <a:bodyPr>
            <a:normAutofit fontScale="77500" lnSpcReduction="20000"/>
          </a:bodyPr>
          <a:lstStyle/>
          <a:p>
            <a:r>
              <a:rPr lang="en-US" i="1" dirty="0"/>
              <a:t>“Because of the notoriety of Pasteur's research on tartaric and </a:t>
            </a:r>
            <a:r>
              <a:rPr lang="en-US" i="1" dirty="0" err="1"/>
              <a:t>racemic</a:t>
            </a:r>
            <a:r>
              <a:rPr lang="en-US" i="1" dirty="0"/>
              <a:t> acids, he was approached by a local factory owner who hoped that the scientist could help him with the fermentation and preservation of his product, beet juice. The research that Pasteur embarked on for the factory owner led to his second major discovery. Up until that time, scientists had believed that yeast acted as a chemical catalyst during the process of fermentation, causing the breakdown of complex sugar molecules into simpler sugars. Pasteur concluded that yeast was not an inorganic catalyst but a living organism that consumed sugar in beet juice, leaving alcohol as a waste product. Pasteur also concluded that the juice went sour when other microorganisms, bacteria, fermented sugar into lactic acid.”</a:t>
            </a:r>
            <a:endParaRPr lang="en-US"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It Means</a:t>
            </a:r>
            <a:endParaRPr lang="en-US" dirty="0"/>
          </a:p>
        </p:txBody>
      </p:sp>
      <p:sp>
        <p:nvSpPr>
          <p:cNvPr id="3" name="Content Placeholder 2"/>
          <p:cNvSpPr>
            <a:spLocks noGrp="1"/>
          </p:cNvSpPr>
          <p:nvPr>
            <p:ph idx="1"/>
          </p:nvPr>
        </p:nvSpPr>
        <p:spPr/>
        <p:txBody>
          <a:bodyPr/>
          <a:lstStyle/>
          <a:p>
            <a:r>
              <a:rPr lang="en-US" dirty="0" smtClean="0"/>
              <a:t>Found yeast is not a catalyst</a:t>
            </a:r>
          </a:p>
          <a:p>
            <a:r>
              <a:rPr lang="en-US" dirty="0" smtClean="0"/>
              <a:t>Yeast is alive and eats sugars and leaves behind alcohol through fermentation</a:t>
            </a:r>
          </a:p>
          <a:p>
            <a:r>
              <a:rPr lang="en-US" dirty="0" smtClean="0"/>
              <a:t>Bacteria makes food go </a:t>
            </a:r>
            <a:r>
              <a:rPr lang="en-US" dirty="0" smtClean="0"/>
              <a:t>sour</a:t>
            </a:r>
          </a:p>
          <a:p>
            <a:r>
              <a:rPr lang="en-US" dirty="0" smtClean="0"/>
              <a:t>This discovery helped make wine that is not sour</a:t>
            </a: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of His Experiment</a:t>
            </a:r>
            <a:endParaRPr lang="en-US" dirty="0"/>
          </a:p>
        </p:txBody>
      </p:sp>
      <p:sp>
        <p:nvSpPr>
          <p:cNvPr id="3" name="Content Placeholder 2"/>
          <p:cNvSpPr>
            <a:spLocks noGrp="1"/>
          </p:cNvSpPr>
          <p:nvPr>
            <p:ph idx="1"/>
          </p:nvPr>
        </p:nvSpPr>
        <p:spPr/>
        <p:txBody>
          <a:bodyPr/>
          <a:lstStyle/>
          <a:p>
            <a:r>
              <a:rPr lang="en-US" i="1" dirty="0"/>
              <a:t>1. “First, Pasteur prepared a nutrient broth similar to the broth one would use in soup.”</a:t>
            </a:r>
            <a:endParaRPr lang="en-US" dirty="0"/>
          </a:p>
          <a:p>
            <a:r>
              <a:rPr lang="en-US" i="1" dirty="0"/>
              <a:t>2. “Next, he placed equal amounts of the broth into two long-necked flasks. He left one flask with a straight neck. The other he bent to form an "S" shape.”</a:t>
            </a:r>
            <a:endParaRPr lang="en-US" dirty="0"/>
          </a:p>
          <a:p>
            <a:endParaRPr lang="en-US" dirty="0"/>
          </a:p>
        </p:txBody>
      </p:sp>
      <p:pic>
        <p:nvPicPr>
          <p:cNvPr id="4" name="Picture 3"/>
          <p:cNvPicPr/>
          <p:nvPr/>
        </p:nvPicPr>
        <p:blipFill>
          <a:blip r:embed="rId2"/>
          <a:srcRect/>
          <a:stretch>
            <a:fillRect/>
          </a:stretch>
        </p:blipFill>
        <p:spPr bwMode="auto">
          <a:xfrm>
            <a:off x="3581400" y="4716462"/>
            <a:ext cx="1981200" cy="1836737"/>
          </a:xfrm>
          <a:prstGeom prst="rect">
            <a:avLst/>
          </a:prstGeom>
          <a:noFill/>
          <a:ln w="9525">
            <a:noFill/>
            <a:miter lim="800000"/>
            <a:headEnd/>
            <a:tailEnd/>
          </a:ln>
          <a:effectLst>
            <a:glow rad="76200">
              <a:schemeClr val="tx1">
                <a:alpha val="64000"/>
              </a:schemeClr>
            </a:glo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i="1" dirty="0"/>
              <a:t>3. “Then he boiled the broth in each flask to kill any living matter in the liquid. The sterile broths were then left to sit, at room temperature and exposed to the air, in their open-mouthed flasks.”</a:t>
            </a:r>
            <a:endParaRPr lang="en-US" dirty="0"/>
          </a:p>
          <a:p>
            <a:endParaRPr lang="en-US" dirty="0"/>
          </a:p>
        </p:txBody>
      </p:sp>
      <p:pic>
        <p:nvPicPr>
          <p:cNvPr id="4" name="Picture 3"/>
          <p:cNvPicPr/>
          <p:nvPr/>
        </p:nvPicPr>
        <p:blipFill>
          <a:blip r:embed="rId2"/>
          <a:srcRect/>
          <a:stretch>
            <a:fillRect/>
          </a:stretch>
        </p:blipFill>
        <p:spPr bwMode="auto">
          <a:xfrm>
            <a:off x="3111882" y="4248861"/>
            <a:ext cx="2450718" cy="2304339"/>
          </a:xfrm>
          <a:prstGeom prst="rect">
            <a:avLst/>
          </a:prstGeom>
          <a:noFill/>
          <a:ln w="9525">
            <a:noFill/>
            <a:miter lim="800000"/>
            <a:headEnd/>
            <a:tailEnd/>
          </a:ln>
          <a:effectLst>
            <a:glow rad="88900">
              <a:schemeClr val="tx1">
                <a:alpha val="81000"/>
              </a:schemeClr>
            </a:glo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a:t>4. “After several weeks, Pasteur observed that the broth in the straight-neck flask was discolored and cloudy, while the broth in the curved-neck flask had not changed.”</a:t>
            </a:r>
            <a:endParaRPr lang="en-US" dirty="0"/>
          </a:p>
          <a:p>
            <a:endParaRPr lang="en-US" dirty="0"/>
          </a:p>
        </p:txBody>
      </p:sp>
      <p:pic>
        <p:nvPicPr>
          <p:cNvPr id="4" name="Picture 3"/>
          <p:cNvPicPr/>
          <p:nvPr/>
        </p:nvPicPr>
        <p:blipFill>
          <a:blip r:embed="rId2"/>
          <a:srcRect/>
          <a:stretch>
            <a:fillRect/>
          </a:stretch>
        </p:blipFill>
        <p:spPr bwMode="auto">
          <a:xfrm>
            <a:off x="2550789" y="4096203"/>
            <a:ext cx="1481455" cy="1422400"/>
          </a:xfrm>
          <a:prstGeom prst="rect">
            <a:avLst/>
          </a:prstGeom>
          <a:noFill/>
          <a:ln w="9525">
            <a:noFill/>
            <a:miter lim="800000"/>
            <a:headEnd/>
            <a:tailEnd/>
          </a:ln>
          <a:effectLst>
            <a:glow rad="114300">
              <a:schemeClr val="tx1"/>
            </a:glo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476</TotalTime>
  <Words>956</Words>
  <Application>Microsoft Macintosh PowerPoint</Application>
  <PresentationFormat>On-screen Show (4:3)</PresentationFormat>
  <Paragraphs>57</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Office Theme</vt:lpstr>
      <vt:lpstr>Louis Pasteur </vt:lpstr>
      <vt:lpstr>Biography</vt:lpstr>
      <vt:lpstr>His First Discovery</vt:lpstr>
      <vt:lpstr>What It Means</vt:lpstr>
      <vt:lpstr>His Second Discovery</vt:lpstr>
      <vt:lpstr>What It Means</vt:lpstr>
      <vt:lpstr>Some of His Experiment</vt:lpstr>
      <vt:lpstr>Slide 8</vt:lpstr>
      <vt:lpstr>Slide 9</vt:lpstr>
      <vt:lpstr>Slide 10</vt:lpstr>
      <vt:lpstr>Slide 11</vt:lpstr>
      <vt:lpstr>Light and Crystals</vt:lpstr>
      <vt:lpstr>Rabies and Anthrax</vt:lpstr>
      <vt:lpstr>Silkworm Chaos</vt:lpstr>
      <vt:lpstr>Effects on Society</vt:lpstr>
    </vt:vector>
  </TitlesOfParts>
  <Company>Jaekyung Song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Louis Pasteur </dc:title>
  <dc:creator>Jaekyung Song</dc:creator>
  <cp:lastModifiedBy>Jaekyung Song</cp:lastModifiedBy>
  <cp:revision>44</cp:revision>
  <dcterms:created xsi:type="dcterms:W3CDTF">2008-11-30T23:31:59Z</dcterms:created>
  <dcterms:modified xsi:type="dcterms:W3CDTF">2008-11-30T23:53:19Z</dcterms:modified>
</cp:coreProperties>
</file>